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71" r:id="rId2"/>
    <p:sldId id="282" r:id="rId3"/>
    <p:sldId id="272" r:id="rId4"/>
    <p:sldId id="281" r:id="rId5"/>
    <p:sldId id="280" r:id="rId6"/>
    <p:sldId id="273" r:id="rId7"/>
    <p:sldId id="274" r:id="rId8"/>
    <p:sldId id="276" r:id="rId9"/>
    <p:sldId id="275" r:id="rId10"/>
    <p:sldId id="277" r:id="rId11"/>
    <p:sldId id="278" r:id="rId12"/>
    <p:sldId id="279" r:id="rId13"/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 snapToGrid="0">
      <p:cViewPr varScale="1">
        <p:scale>
          <a:sx n="91" d="100"/>
          <a:sy n="91" d="100"/>
        </p:scale>
        <p:origin x="30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E6387F-1ACA-46C3-9D2C-F9DAF7E3FA15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B9CE44-5994-47A7-A43E-DD9EBCA795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6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9CE44-5994-47A7-A43E-DD9EBCA7951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2933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244EC-3386-4C0E-606D-FC3612A1AE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8FF590-12C6-3ECA-A3B4-AE7721BA02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E7973-327F-D91E-3D6D-F19A3558F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D6332-586A-CE44-EDA3-08F197733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DEF14-5140-8F17-AFB2-B565C7FBE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4558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A6691-4989-1508-72E3-28689D4DA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156974-01EB-5072-9C19-FBFF2F463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92E9C-F9B6-6BE6-1BD8-7FFD6A253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F8672-F62F-9582-846E-5BCE70C76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13CC-DE8E-0085-1962-4075C2A62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2325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337A97-1C09-E07A-8C97-B25F1C562B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BA4483-07D1-41A1-3490-8F4DC6B5C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1AC68-2A65-8245-FA3F-C43B286F9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9239F-59BE-8ACA-4125-9C64ECD23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2DCB7-61AE-B091-BEAA-BD2AA6EC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005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99A6-DEF5-EE9D-01E4-E7DB22CEE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5F55D-C904-37C5-A888-2A6F33C6E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7F5E9-7127-F4A7-0B48-089648F0C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0082F-A77D-75F5-5DE4-DC7F7404B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716F1-56AD-2C3A-6296-504AEB62A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665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D6B1-A92A-9566-D862-6339E93B1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60570-C2E4-78A7-0F62-1B6A7B99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30E7C-C268-F217-B382-5A3ED28C4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FED4B-F66A-55E2-D9C6-3057B9927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2AA8C-2B6D-A5F0-7500-3D789C34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715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7A180-82D2-B0C5-3F39-57B2840B0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D2990-D3E1-5096-1614-7D8AFCFCFD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915CAD-AEC6-7916-9EEE-EE8E55AA9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97587-65EA-7F97-2B5E-30224B53F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EF577-935E-26FF-CB04-81F0D9CEA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49299C-9502-5BAD-5F84-1DDC3B961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71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AEF04-1ED0-413D-882B-B2923FA7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59330-D5C3-3146-2C31-4FA669967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5D1CB-3C79-ED81-61CB-053BACDE13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B3B38-54B6-B090-1F40-514D68483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27912E-BF43-1E28-2DA4-F206D2AD8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A1BEC3-15B0-FCB0-A1CB-9F432D7F0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DAD97C-C692-DAA9-3E8A-C9606295B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A70A94-A265-427C-BA2C-BAED3B27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808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4E50A-AACE-5B3D-880E-CF6AE59B3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2E20EB-A882-727A-A6D3-941BE39C3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D1508-8FE1-4854-4810-73E006BF5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9A55DD-6A86-64C3-D4CA-5DBF67291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857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412A2C-003B-CB92-2AD4-801CF476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E28F4E-87CF-A442-ED4D-FDB761A58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558465-C92A-8A7F-04FB-B5B3F965D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8793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5D22F-3F8C-1234-DD14-181A51848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C0083-D580-C093-DE19-244C16DA3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74285-E524-8A7E-65A6-ECC3BAD4A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19B98-B6B5-77EE-E9AD-4DF7F0AC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BC26C-5847-6270-762D-D263E788B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06E1E7-DB11-9657-1B3B-19ADD10C8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161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353D3-0D18-79E9-C286-187AB47C7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D37DBB-27B0-FF96-4F40-8129448905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144745-5B3F-8281-B5BC-A9B36412B9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84863-C8AD-7C2E-8056-A94AFE809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82D033-0E63-43BF-0D0E-CD4864FE0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1A9FBF-F301-5BDA-92F1-B4D55FE0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8415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AE57-16D3-65B3-E7F7-5BAAE66B8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FFA974-9F51-3089-485B-4E1D01994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A2FB9-822A-7785-3A55-B67ADA389C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49981-DA86-4C8E-93FD-A7F23929CB6E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16C62-94C2-D08A-2669-DEB405946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4B977-B958-ED28-6E0F-9EE1CD55A9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9AE27-6D2E-4238-97F6-DF8CE8F801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028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EC5E7-E61E-C36B-AAE1-4809CB46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754" y="720239"/>
            <a:ext cx="4117258" cy="5101610"/>
          </a:xfrm>
        </p:spPr>
        <p:txBody>
          <a:bodyPr>
            <a:normAutofit/>
          </a:bodyPr>
          <a:lstStyle/>
          <a:p>
            <a:r>
              <a:rPr lang="en-IN" sz="5400" dirty="0">
                <a:latin typeface="Bahnschrift SemiBold SemiConden" panose="020B0502040204020203" pitchFamily="34" charset="0"/>
              </a:rPr>
              <a:t>HOTEL RESERVATION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E64A0C-97A8-FC24-C4C8-9253593E4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553" y="1288027"/>
            <a:ext cx="7184472" cy="43360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D047C5-3E6B-F72C-6CD3-5D1F0057CC5E}"/>
              </a:ext>
            </a:extLst>
          </p:cNvPr>
          <p:cNvSpPr txBox="1"/>
          <p:nvPr/>
        </p:nvSpPr>
        <p:spPr>
          <a:xfrm>
            <a:off x="458975" y="4439886"/>
            <a:ext cx="2829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 Black" panose="020B0A04020102020204" pitchFamily="34" charset="0"/>
              </a:rPr>
              <a:t>Using </a:t>
            </a:r>
            <a:r>
              <a:rPr lang="en-IN" dirty="0">
                <a:solidFill>
                  <a:srgbClr val="FF0000"/>
                </a:solidFill>
                <a:latin typeface="Arial Black" panose="020B0A04020102020204" pitchFamily="34" charset="0"/>
              </a:rPr>
              <a:t>SQL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01D44F-D7F8-34AD-7047-993BAB3A0453}"/>
              </a:ext>
            </a:extLst>
          </p:cNvPr>
          <p:cNvSpPr txBox="1"/>
          <p:nvPr/>
        </p:nvSpPr>
        <p:spPr>
          <a:xfrm>
            <a:off x="9102055" y="5821849"/>
            <a:ext cx="2753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- DHIVYA PRABHA</a:t>
            </a:r>
          </a:p>
        </p:txBody>
      </p:sp>
    </p:spTree>
    <p:extLst>
      <p:ext uri="{BB962C8B-B14F-4D97-AF65-F5344CB8AC3E}">
        <p14:creationId xmlns:p14="http://schemas.microsoft.com/office/powerpoint/2010/main" val="3970600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6AA73-BADA-57FD-5E72-8B45E791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E7FC24-CFB3-B123-03E4-08DDC29C3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555" y="182562"/>
            <a:ext cx="11542889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540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A4FBC-74DC-C5D2-7676-00D6FA664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DD0F0F-144C-ADB2-B4DB-94053FFB71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570" y="117321"/>
            <a:ext cx="11774859" cy="6623358"/>
          </a:xfrm>
        </p:spPr>
      </p:pic>
    </p:spTree>
    <p:extLst>
      <p:ext uri="{BB962C8B-B14F-4D97-AF65-F5344CB8AC3E}">
        <p14:creationId xmlns:p14="http://schemas.microsoft.com/office/powerpoint/2010/main" val="1502328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93D2656-8C46-F970-51D1-420AD53F6D8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305062" y="1823630"/>
          <a:ext cx="7581876" cy="4355328"/>
        </p:xfrm>
        <a:graphic>
          <a:graphicData uri="http://schemas.openxmlformats.org/drawingml/2006/table">
            <a:tbl>
              <a:tblPr/>
              <a:tblGrid>
                <a:gridCol w="3790938">
                  <a:extLst>
                    <a:ext uri="{9D8B030D-6E8A-4147-A177-3AD203B41FA5}">
                      <a16:colId xmlns:a16="http://schemas.microsoft.com/office/drawing/2014/main" val="1614652450"/>
                    </a:ext>
                  </a:extLst>
                </a:gridCol>
                <a:gridCol w="3790938">
                  <a:extLst>
                    <a:ext uri="{9D8B030D-6E8A-4147-A177-3AD203B41FA5}">
                      <a16:colId xmlns:a16="http://schemas.microsoft.com/office/drawing/2014/main" val="2345129993"/>
                    </a:ext>
                  </a:extLst>
                </a:gridCol>
              </a:tblGrid>
              <a:tr h="362611">
                <a:tc>
                  <a:txBody>
                    <a:bodyPr/>
                    <a:lstStyle/>
                    <a:p>
                      <a:r>
                        <a:rPr lang="en-IN" sz="1300" dirty="0" err="1">
                          <a:effectLst/>
                        </a:rPr>
                        <a:t>Booking_ID</a:t>
                      </a:r>
                      <a:endParaRPr lang="en-IN" sz="1300" dirty="0">
                        <a:effectLst/>
                      </a:endParaRP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text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481018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no_of_adults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int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5529433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no_of_children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int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2472157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no_of_weekend_nights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int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4798533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no_of_week_nights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int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0552563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type_of_meal_plan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text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4408855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room_type_reserved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text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535334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lead_time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int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0131319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arrival_date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text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1911776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market_segment_type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text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331820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avg_price_per_room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double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8344656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sz="1300">
                          <a:effectLst/>
                        </a:rPr>
                        <a:t>booking_status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dirty="0">
                          <a:effectLst/>
                        </a:rPr>
                        <a:t>text</a:t>
                      </a:r>
                    </a:p>
                  </a:txBody>
                  <a:tcPr marL="82412" marR="82412" marT="82412" marB="824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708015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1B08A227-5867-2D52-946D-42132BC8BF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5062" y="992633"/>
            <a:ext cx="1366849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Table: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rgbClr val="148814"/>
                </a:solidFill>
                <a:effectLst/>
                <a:latin typeface="Arial" panose="020B0604020202020204" pitchFamily="34" charset="0"/>
              </a:rPr>
              <a:t>hotelz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Columns: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9B8088-E0B2-A294-E4AD-FF5961424670}"/>
              </a:ext>
            </a:extLst>
          </p:cNvPr>
          <p:cNvSpPr txBox="1"/>
          <p:nvPr/>
        </p:nvSpPr>
        <p:spPr>
          <a:xfrm>
            <a:off x="2305062" y="6233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Schema: </a:t>
            </a:r>
            <a:r>
              <a:rPr lang="en-IN" b="1" dirty="0" err="1">
                <a:solidFill>
                  <a:srgbClr val="00B050"/>
                </a:solidFill>
              </a:rPr>
              <a:t>sql</a:t>
            </a:r>
            <a:endParaRPr lang="en-IN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929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49D6362-B8F1-3C8F-32D6-F786F7F43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102" y="1098959"/>
            <a:ext cx="7759817" cy="1057012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>
                <a:solidFill>
                  <a:srgbClr val="FF0000"/>
                </a:solidFill>
              </a:rPr>
              <a:t>1. What is the total number of reservations in the dataset?</a:t>
            </a:r>
          </a:p>
          <a:p>
            <a:pPr algn="l"/>
            <a:r>
              <a:rPr lang="en-US" dirty="0"/>
              <a:t>SELECT COUNT(*) AS </a:t>
            </a:r>
            <a:r>
              <a:rPr lang="en-US" dirty="0" err="1"/>
              <a:t>total_reservations</a:t>
            </a:r>
            <a:endParaRPr lang="en-US" dirty="0"/>
          </a:p>
          <a:p>
            <a:pPr algn="l"/>
            <a:r>
              <a:rPr lang="en-US" dirty="0"/>
              <a:t>FROM </a:t>
            </a:r>
            <a:r>
              <a:rPr lang="en-US" dirty="0" err="1"/>
              <a:t>hotelz</a:t>
            </a:r>
            <a:r>
              <a:rPr lang="en-US" dirty="0"/>
              <a:t>;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5A0830-29C7-418D-D2F7-739DC8C0D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066" y="2111406"/>
            <a:ext cx="7416796" cy="417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01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E8BA7-D370-D7A6-0D47-06B086B28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49" y="751017"/>
            <a:ext cx="7802460" cy="2042517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FF0000"/>
                </a:solidFill>
              </a:rPr>
              <a:t>2. Which meal plan is the most popular among guests?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sz="2200" dirty="0"/>
              <a:t>SELECT </a:t>
            </a:r>
            <a:r>
              <a:rPr lang="en-US" sz="2200" dirty="0" err="1"/>
              <a:t>type_of_meal_plan</a:t>
            </a:r>
            <a:r>
              <a:rPr lang="en-US" sz="2200" dirty="0"/>
              <a:t>, COUNT(*) AS </a:t>
            </a:r>
            <a:r>
              <a:rPr lang="en-US" sz="2200" dirty="0" err="1"/>
              <a:t>num_guests</a:t>
            </a:r>
            <a:br>
              <a:rPr lang="en-US" sz="2200" dirty="0"/>
            </a:br>
            <a:r>
              <a:rPr lang="en-US" sz="2200" dirty="0"/>
              <a:t>FROM </a:t>
            </a:r>
            <a:r>
              <a:rPr lang="en-US" sz="2200" dirty="0" err="1"/>
              <a:t>hotelz</a:t>
            </a:r>
            <a:br>
              <a:rPr lang="en-US" sz="2200" dirty="0"/>
            </a:br>
            <a:r>
              <a:rPr lang="en-US" sz="2200" dirty="0"/>
              <a:t>GROUP BY </a:t>
            </a:r>
            <a:r>
              <a:rPr lang="en-US" sz="2200" dirty="0" err="1"/>
              <a:t>type_of_meal_plan</a:t>
            </a:r>
            <a:br>
              <a:rPr lang="en-US" sz="2200" dirty="0"/>
            </a:br>
            <a:r>
              <a:rPr lang="en-US" sz="2200" dirty="0"/>
              <a:t>ORDER BY </a:t>
            </a:r>
            <a:r>
              <a:rPr lang="en-US" sz="2200" dirty="0" err="1"/>
              <a:t>num_guests</a:t>
            </a:r>
            <a:br>
              <a:rPr lang="en-US" sz="2200" dirty="0"/>
            </a:br>
            <a:r>
              <a:rPr lang="en-US" sz="2200" dirty="0"/>
              <a:t>DESCLIMIT 1;</a:t>
            </a:r>
            <a:endParaRPr lang="en-IN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8A23F1-A0BC-D2E0-6D6B-94C23E1CF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79794" y="2138437"/>
            <a:ext cx="7562621" cy="4253974"/>
          </a:xfrm>
        </p:spPr>
      </p:pic>
    </p:spTree>
    <p:extLst>
      <p:ext uri="{BB962C8B-B14F-4D97-AF65-F5344CB8AC3E}">
        <p14:creationId xmlns:p14="http://schemas.microsoft.com/office/powerpoint/2010/main" val="394443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9EA10-CBE2-4803-6D56-1A3078496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74" y="71746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3. What is the average price per room for reservations involving children?</a:t>
            </a:r>
            <a:br>
              <a:rPr lang="en-US" sz="2000" dirty="0">
                <a:solidFill>
                  <a:srgbClr val="FF0000"/>
                </a:solidFill>
              </a:rPr>
            </a:br>
            <a:r>
              <a:rPr lang="en-US" sz="2000" dirty="0"/>
              <a:t>SELECT AVG(</a:t>
            </a:r>
            <a:r>
              <a:rPr lang="en-US" sz="2000" dirty="0" err="1"/>
              <a:t>avg_price_per_room</a:t>
            </a:r>
            <a:r>
              <a:rPr lang="en-US" sz="2000" dirty="0"/>
              <a:t>) AS </a:t>
            </a:r>
            <a:r>
              <a:rPr lang="en-US" sz="2000" dirty="0" err="1"/>
              <a:t>average_price_per_room_with_children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hotelzWHERE</a:t>
            </a:r>
            <a:r>
              <a:rPr lang="en-US" sz="2000" dirty="0"/>
              <a:t> </a:t>
            </a:r>
            <a:r>
              <a:rPr lang="en-US" sz="2000" dirty="0" err="1"/>
              <a:t>no_of_children</a:t>
            </a:r>
            <a:r>
              <a:rPr lang="en-US" sz="2000" dirty="0"/>
              <a:t> &gt; 0;</a:t>
            </a:r>
            <a:br>
              <a:rPr lang="en-US" sz="2000" dirty="0">
                <a:highlight>
                  <a:srgbClr val="FFFF00"/>
                </a:highlight>
              </a:rPr>
            </a:br>
            <a:br>
              <a:rPr lang="en-US" sz="2000" dirty="0">
                <a:highlight>
                  <a:srgbClr val="FFFF00"/>
                </a:highlight>
              </a:rPr>
            </a:br>
            <a:endParaRPr lang="en-IN" sz="2000" dirty="0">
              <a:highlight>
                <a:srgbClr val="FFFF0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5391-E9A2-B972-E28D-91D91A6A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36" y="1926321"/>
            <a:ext cx="7678723" cy="431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3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B3AAC-99D9-A99A-2E59-C1116FFAA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918" y="92718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solidFill>
                  <a:srgbClr val="FF0000"/>
                </a:solidFill>
              </a:rPr>
              <a:t>4. How many reservations were made for the year 20XX (replace XX with the desired year)?</a:t>
            </a:r>
            <a:br>
              <a:rPr lang="en-US" sz="2200" dirty="0">
                <a:solidFill>
                  <a:srgbClr val="FF0000"/>
                </a:solidFill>
              </a:rPr>
            </a:br>
            <a:r>
              <a:rPr lang="en-US" sz="2000" dirty="0"/>
              <a:t>My desired year is 2002 &amp; 2024</a:t>
            </a:r>
            <a:br>
              <a:rPr lang="en-US" sz="2000" dirty="0"/>
            </a:br>
            <a:r>
              <a:rPr lang="en-US" sz="2000" dirty="0"/>
              <a:t>SELECT COUNT(*) AS </a:t>
            </a:r>
            <a:r>
              <a:rPr lang="en-US" sz="2000" dirty="0" err="1"/>
              <a:t>reservations_for_year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WHERE SUBSTR(</a:t>
            </a:r>
            <a:r>
              <a:rPr lang="en-US" sz="2000" dirty="0" err="1"/>
              <a:t>arrival_date</a:t>
            </a:r>
            <a:r>
              <a:rPr lang="en-US" sz="2000" dirty="0"/>
              <a:t>, 1, 4) = '2002’;  - - YEAR 2002</a:t>
            </a:r>
            <a:br>
              <a:rPr lang="en-US" sz="2000" dirty="0"/>
            </a:br>
            <a:r>
              <a:rPr lang="en-US" sz="2000" dirty="0"/>
              <a:t>SELECT COUNT(*) AS </a:t>
            </a:r>
            <a:r>
              <a:rPr lang="en-US" sz="2000" dirty="0" err="1"/>
              <a:t>reservations_for_year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WHERE SUBSTR(</a:t>
            </a:r>
            <a:r>
              <a:rPr lang="en-US" sz="2000" dirty="0" err="1"/>
              <a:t>arrival_date</a:t>
            </a:r>
            <a:r>
              <a:rPr lang="en-US" sz="2000" dirty="0"/>
              <a:t>, 1, 4) = '2024’;  - -YEAR 2024</a:t>
            </a:r>
            <a:endParaRPr lang="en-IN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BAF7F1-108B-DB58-2BAA-AF5A519AA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89" y="3113726"/>
            <a:ext cx="5450980" cy="3066176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6D6EDA7-F625-8F74-F92B-64C332635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41966" y="3190639"/>
            <a:ext cx="5314245" cy="2989263"/>
          </a:xfrm>
        </p:spPr>
      </p:pic>
    </p:spTree>
    <p:extLst>
      <p:ext uri="{BB962C8B-B14F-4D97-AF65-F5344CB8AC3E}">
        <p14:creationId xmlns:p14="http://schemas.microsoft.com/office/powerpoint/2010/main" val="766907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46088-7F6B-5143-BFDD-477098493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417" y="562062"/>
            <a:ext cx="10515600" cy="1430629"/>
          </a:xfrm>
        </p:spPr>
        <p:txBody>
          <a:bodyPr>
            <a:normAutofit fontScale="90000"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5. What is the most commonly booked room type?</a:t>
            </a:r>
            <a:br>
              <a:rPr lang="en-US" sz="2000" dirty="0">
                <a:solidFill>
                  <a:srgbClr val="FF0000"/>
                </a:solidFill>
              </a:rPr>
            </a:br>
            <a:r>
              <a:rPr lang="en-US" sz="2000" dirty="0"/>
              <a:t>SELECT </a:t>
            </a:r>
            <a:r>
              <a:rPr lang="en-US" sz="2000" dirty="0" err="1"/>
              <a:t>room_type_reserved</a:t>
            </a:r>
            <a:r>
              <a:rPr lang="en-US" sz="2000" dirty="0"/>
              <a:t>, COUNT(*) AS </a:t>
            </a:r>
            <a:r>
              <a:rPr lang="en-US" sz="2000" dirty="0" err="1"/>
              <a:t>num_bookings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GROUP BY </a:t>
            </a:r>
            <a:r>
              <a:rPr lang="en-US" sz="2000" dirty="0" err="1"/>
              <a:t>room_type_reserved</a:t>
            </a:r>
            <a:br>
              <a:rPr lang="en-US" sz="2000" dirty="0"/>
            </a:br>
            <a:r>
              <a:rPr lang="en-US" sz="2000" dirty="0"/>
              <a:t>ORDER BY </a:t>
            </a:r>
            <a:r>
              <a:rPr lang="en-US" sz="2000" dirty="0" err="1"/>
              <a:t>num_bookings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DESCLIMIT 1;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743F1B-5F50-A0E9-146E-579796B3B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9937" y="2040928"/>
            <a:ext cx="7461250" cy="4196953"/>
          </a:xfrm>
        </p:spPr>
      </p:pic>
    </p:spTree>
    <p:extLst>
      <p:ext uri="{BB962C8B-B14F-4D97-AF65-F5344CB8AC3E}">
        <p14:creationId xmlns:p14="http://schemas.microsoft.com/office/powerpoint/2010/main" val="694349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5835A-7724-F88E-BBFB-791B5B63B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85" y="566461"/>
            <a:ext cx="10515600" cy="132556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6. How many reservations fall on a weekend (</a:t>
            </a:r>
            <a:r>
              <a:rPr lang="en-US" sz="2000" dirty="0" err="1">
                <a:solidFill>
                  <a:srgbClr val="FF0000"/>
                </a:solidFill>
              </a:rPr>
              <a:t>no_of_weekend_nights</a:t>
            </a:r>
            <a:r>
              <a:rPr lang="en-US" sz="2000" dirty="0">
                <a:solidFill>
                  <a:srgbClr val="FF0000"/>
                </a:solidFill>
              </a:rPr>
              <a:t> &gt; 0)?</a:t>
            </a:r>
            <a:br>
              <a:rPr lang="en-US" sz="2000" dirty="0"/>
            </a:br>
            <a:r>
              <a:rPr lang="en-US" sz="2000" dirty="0"/>
              <a:t>SELECT COUNT(*) AS </a:t>
            </a:r>
            <a:r>
              <a:rPr lang="en-US" sz="2000" dirty="0" err="1"/>
              <a:t>weekend_reservations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WHERE </a:t>
            </a:r>
            <a:r>
              <a:rPr lang="en-US" sz="2000" dirty="0" err="1"/>
              <a:t>no_of_weekend_nights</a:t>
            </a:r>
            <a:r>
              <a:rPr lang="en-US" sz="2000" dirty="0"/>
              <a:t> &gt; 0;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310A28-BEFB-E8C7-7CC2-84293ABFBA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1638" y="1994148"/>
            <a:ext cx="7142162" cy="4017466"/>
          </a:xfrm>
        </p:spPr>
      </p:pic>
    </p:spTree>
    <p:extLst>
      <p:ext uri="{BB962C8B-B14F-4D97-AF65-F5344CB8AC3E}">
        <p14:creationId xmlns:p14="http://schemas.microsoft.com/office/powerpoint/2010/main" val="1021394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5E60D-02E5-33E0-CB43-7D7560A63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198" y="667128"/>
            <a:ext cx="10515600" cy="132556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7. What is the highest and lowest lead time for reservations?</a:t>
            </a:r>
            <a:br>
              <a:rPr lang="en-US" sz="2000" dirty="0"/>
            </a:br>
            <a:r>
              <a:rPr lang="en-US" sz="2000" dirty="0"/>
              <a:t>SELECT MAX(</a:t>
            </a:r>
            <a:r>
              <a:rPr lang="en-US" sz="2000" dirty="0" err="1"/>
              <a:t>lead_time</a:t>
            </a:r>
            <a:r>
              <a:rPr lang="en-US" sz="2000" dirty="0"/>
              <a:t>) AS </a:t>
            </a:r>
            <a:r>
              <a:rPr lang="en-US" sz="2000" dirty="0" err="1"/>
              <a:t>highest_lead_time</a:t>
            </a:r>
            <a:r>
              <a:rPr lang="en-US" sz="2000" dirty="0"/>
              <a:t>,    </a:t>
            </a:r>
            <a:br>
              <a:rPr lang="en-US" sz="2000" dirty="0"/>
            </a:br>
            <a:r>
              <a:rPr lang="en-US" sz="2000" dirty="0"/>
              <a:t>              MIN(</a:t>
            </a:r>
            <a:r>
              <a:rPr lang="en-US" sz="2000" dirty="0" err="1"/>
              <a:t>lead_time</a:t>
            </a:r>
            <a:r>
              <a:rPr lang="en-US" sz="2000" dirty="0"/>
              <a:t>) AS </a:t>
            </a:r>
            <a:r>
              <a:rPr lang="en-US" sz="2000" dirty="0" err="1"/>
              <a:t>lowest_lead_time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</a:t>
            </a:r>
            <a:r>
              <a:rPr lang="en-US" sz="2000" dirty="0"/>
              <a:t>;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4B737E-6B33-C82F-E15A-3011A06E9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0281" y="1992691"/>
            <a:ext cx="7163186" cy="4029292"/>
          </a:xfrm>
        </p:spPr>
      </p:pic>
    </p:spTree>
    <p:extLst>
      <p:ext uri="{BB962C8B-B14F-4D97-AF65-F5344CB8AC3E}">
        <p14:creationId xmlns:p14="http://schemas.microsoft.com/office/powerpoint/2010/main" val="3743903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E376F-F3AE-23C7-8272-7A41D8007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791" y="1161328"/>
            <a:ext cx="10596418" cy="5696672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1. What is the total number of reservations in the dataset?</a:t>
            </a:r>
          </a:p>
          <a:p>
            <a:r>
              <a:rPr lang="en-US" dirty="0"/>
              <a:t>2. Which meal plan is the most popular among guests?</a:t>
            </a:r>
          </a:p>
          <a:p>
            <a:r>
              <a:rPr lang="en-US" dirty="0"/>
              <a:t>3. What is the average price per room for reservations involving children?</a:t>
            </a:r>
          </a:p>
          <a:p>
            <a:r>
              <a:rPr lang="en-US" dirty="0"/>
              <a:t>4. How many reservations were made for the year 20XX (replace XX with the desired year)?</a:t>
            </a:r>
          </a:p>
          <a:p>
            <a:r>
              <a:rPr lang="en-US" dirty="0"/>
              <a:t>5. What is the most commonly booked room type?</a:t>
            </a:r>
          </a:p>
          <a:p>
            <a:r>
              <a:rPr lang="en-US" dirty="0"/>
              <a:t>6. How many reservations fall on a weekend (</a:t>
            </a:r>
            <a:r>
              <a:rPr lang="en-US" dirty="0" err="1"/>
              <a:t>no_of_weekend_nights</a:t>
            </a:r>
            <a:r>
              <a:rPr lang="en-US" dirty="0"/>
              <a:t> &gt; 0)?</a:t>
            </a:r>
          </a:p>
          <a:p>
            <a:r>
              <a:rPr lang="en-US" dirty="0"/>
              <a:t>7. What is the highest and lowest lead time for reservations?</a:t>
            </a:r>
          </a:p>
          <a:p>
            <a:r>
              <a:rPr lang="en-US" dirty="0"/>
              <a:t>8. What is the most common market segment type for reservations?</a:t>
            </a:r>
          </a:p>
          <a:p>
            <a:r>
              <a:rPr lang="en-US" dirty="0"/>
              <a:t>9. How many reservations have a booking status of "Confirmed"?</a:t>
            </a:r>
          </a:p>
          <a:p>
            <a:r>
              <a:rPr lang="en-US" dirty="0"/>
              <a:t>10. What is the total number of adults and children across all reservations?</a:t>
            </a:r>
          </a:p>
          <a:p>
            <a:r>
              <a:rPr lang="en-US" dirty="0"/>
              <a:t>11. What is the average number of weekend nights for reservations involving children?</a:t>
            </a:r>
          </a:p>
          <a:p>
            <a:r>
              <a:rPr lang="en-US" dirty="0"/>
              <a:t>12. How many reservations were made in each month of the year?</a:t>
            </a:r>
          </a:p>
          <a:p>
            <a:r>
              <a:rPr lang="en-US" dirty="0"/>
              <a:t>13. What is the average number of nights (both weekend and weekday) spent by guests for each room</a:t>
            </a:r>
          </a:p>
          <a:p>
            <a:r>
              <a:rPr lang="en-US" dirty="0"/>
              <a:t>type?</a:t>
            </a:r>
          </a:p>
          <a:p>
            <a:r>
              <a:rPr lang="en-US" dirty="0"/>
              <a:t>14. For reservations involving children, what is the most common room type, and what is the average</a:t>
            </a:r>
          </a:p>
          <a:p>
            <a:r>
              <a:rPr lang="en-US" dirty="0"/>
              <a:t>price for that room type?</a:t>
            </a:r>
          </a:p>
          <a:p>
            <a:r>
              <a:rPr lang="en-US" dirty="0"/>
              <a:t>15. Find the market segment type that generates the highest average price per room.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FE2AB0-C4ED-5C9E-021B-37954F0BF49F}"/>
              </a:ext>
            </a:extLst>
          </p:cNvPr>
          <p:cNvSpPr txBox="1"/>
          <p:nvPr/>
        </p:nvSpPr>
        <p:spPr>
          <a:xfrm>
            <a:off x="2807854" y="419151"/>
            <a:ext cx="57819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/>
              <a:t>GIVEN PROBLEM STATEMENTS</a:t>
            </a:r>
          </a:p>
        </p:txBody>
      </p:sp>
    </p:spTree>
    <p:extLst>
      <p:ext uri="{BB962C8B-B14F-4D97-AF65-F5344CB8AC3E}">
        <p14:creationId xmlns:p14="http://schemas.microsoft.com/office/powerpoint/2010/main" val="21400399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818FC-A9A1-96E4-3787-1E7BAF60B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531" y="62498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8. What is the most common market segment type for reservations?</a:t>
            </a:r>
            <a:br>
              <a:rPr lang="en-US" sz="2000" dirty="0"/>
            </a:br>
            <a:r>
              <a:rPr lang="en-US" sz="2000" dirty="0"/>
              <a:t>SELECT </a:t>
            </a:r>
            <a:r>
              <a:rPr lang="en-US" sz="2000" dirty="0" err="1"/>
              <a:t>market_segment_type</a:t>
            </a:r>
            <a:r>
              <a:rPr lang="en-US" sz="2000" dirty="0"/>
              <a:t>, COUNT(*) AS </a:t>
            </a:r>
            <a:r>
              <a:rPr lang="en-US" sz="2000" dirty="0" err="1"/>
              <a:t>num_reservations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GROUP BY </a:t>
            </a:r>
            <a:r>
              <a:rPr lang="en-US" sz="2000" dirty="0" err="1"/>
              <a:t>market_segment_type</a:t>
            </a:r>
            <a:br>
              <a:rPr lang="en-US" sz="2000" dirty="0"/>
            </a:br>
            <a:r>
              <a:rPr lang="en-US" sz="2000" dirty="0"/>
              <a:t>ORDER BY </a:t>
            </a:r>
            <a:r>
              <a:rPr lang="en-US" sz="2000" dirty="0" err="1"/>
              <a:t>num_reservations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DESCLIMIT 1;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581B3E-864D-5416-B54A-4B7F726967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4133" y="2081956"/>
            <a:ext cx="7379668" cy="4151063"/>
          </a:xfrm>
        </p:spPr>
      </p:pic>
    </p:spTree>
    <p:extLst>
      <p:ext uri="{BB962C8B-B14F-4D97-AF65-F5344CB8AC3E}">
        <p14:creationId xmlns:p14="http://schemas.microsoft.com/office/powerpoint/2010/main" val="360827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D14A7-0F0D-D9A6-F38A-B6070A9BA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084" y="759407"/>
            <a:ext cx="10515600" cy="132556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9. How many reservations have a booking status of "Confirmed"?</a:t>
            </a:r>
            <a:br>
              <a:rPr lang="en-US" sz="2000" dirty="0"/>
            </a:br>
            <a:r>
              <a:rPr lang="en-US" sz="2000" dirty="0"/>
              <a:t>SELECT COUNT(*) AS </a:t>
            </a:r>
            <a:r>
              <a:rPr lang="en-US" sz="2000" dirty="0" err="1"/>
              <a:t>num_confirmed_reservations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WHERE </a:t>
            </a:r>
            <a:r>
              <a:rPr lang="en-US" sz="2000" dirty="0" err="1"/>
              <a:t>booking_status</a:t>
            </a:r>
            <a:r>
              <a:rPr lang="en-US" sz="2000" dirty="0"/>
              <a:t> = 'Confirmed';</a:t>
            </a:r>
            <a:endParaRPr lang="en-IN" sz="2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062F6CD-4BBF-0059-7704-BEB51B5521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84650" y="2147888"/>
            <a:ext cx="7162800" cy="4029075"/>
          </a:xfrm>
        </p:spPr>
      </p:pic>
    </p:spTree>
    <p:extLst>
      <p:ext uri="{BB962C8B-B14F-4D97-AF65-F5344CB8AC3E}">
        <p14:creationId xmlns:p14="http://schemas.microsoft.com/office/powerpoint/2010/main" val="1409829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DA8F1-D99A-BAF7-E22E-CE4033036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977" y="681038"/>
            <a:ext cx="10515600" cy="132556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10. What is the total number of adults and children across all reservations?</a:t>
            </a:r>
            <a:br>
              <a:rPr lang="en-US" sz="2000" dirty="0"/>
            </a:br>
            <a:r>
              <a:rPr lang="en-US" sz="2000" dirty="0"/>
              <a:t>SELECT SUM(</a:t>
            </a:r>
            <a:r>
              <a:rPr lang="en-US" sz="2000" dirty="0" err="1"/>
              <a:t>no_of_adults</a:t>
            </a:r>
            <a:r>
              <a:rPr lang="en-US" sz="2000" dirty="0"/>
              <a:t>) AS </a:t>
            </a:r>
            <a:r>
              <a:rPr lang="en-US" sz="2000" dirty="0" err="1"/>
              <a:t>total_adults</a:t>
            </a:r>
            <a:r>
              <a:rPr lang="en-US" sz="2000" dirty="0"/>
              <a:t>, </a:t>
            </a:r>
            <a:br>
              <a:rPr lang="en-US" sz="2000" dirty="0"/>
            </a:br>
            <a:r>
              <a:rPr lang="en-US" sz="2000" dirty="0"/>
              <a:t>              SUM(</a:t>
            </a:r>
            <a:r>
              <a:rPr lang="en-US" sz="2000" dirty="0" err="1"/>
              <a:t>no_of_children</a:t>
            </a:r>
            <a:r>
              <a:rPr lang="en-US" sz="2000" dirty="0"/>
              <a:t>) AS </a:t>
            </a:r>
            <a:r>
              <a:rPr lang="en-US" sz="2000" dirty="0" err="1"/>
              <a:t>total_children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</a:t>
            </a:r>
            <a:r>
              <a:rPr lang="en-US" sz="2000" dirty="0"/>
              <a:t>;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639383-6885-779A-7C9E-CDF1307581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3713" y="2104182"/>
            <a:ext cx="7050087" cy="3965673"/>
          </a:xfrm>
        </p:spPr>
      </p:pic>
    </p:spTree>
    <p:extLst>
      <p:ext uri="{BB962C8B-B14F-4D97-AF65-F5344CB8AC3E}">
        <p14:creationId xmlns:p14="http://schemas.microsoft.com/office/powerpoint/2010/main" val="1327839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65F05-40A5-19EC-AAF0-0725D5182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10" y="616794"/>
            <a:ext cx="10515600" cy="132556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11. What is the average number of weekend nights for reservations involving children?</a:t>
            </a:r>
            <a:br>
              <a:rPr lang="en-US" sz="2000" dirty="0">
                <a:solidFill>
                  <a:srgbClr val="FF0000"/>
                </a:solidFill>
              </a:rPr>
            </a:br>
            <a:r>
              <a:rPr lang="en-US" sz="2000" dirty="0"/>
              <a:t>SELECT AVG(</a:t>
            </a:r>
            <a:r>
              <a:rPr lang="en-US" sz="2000" dirty="0" err="1"/>
              <a:t>no_of_weekend_nights</a:t>
            </a:r>
            <a:r>
              <a:rPr lang="en-US" sz="2000" dirty="0"/>
              <a:t>) AS </a:t>
            </a:r>
            <a:r>
              <a:rPr lang="en-US" sz="2000" dirty="0" err="1"/>
              <a:t>avg_weekend_nights_with_children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WHERE </a:t>
            </a:r>
            <a:r>
              <a:rPr lang="en-US" sz="2000" dirty="0" err="1"/>
              <a:t>no_of_children</a:t>
            </a:r>
            <a:r>
              <a:rPr lang="en-US" sz="2000" dirty="0"/>
              <a:t> &gt; 0;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3AE86E-BA0A-216E-6DFB-634FB6A8F1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1499" y="2071786"/>
            <a:ext cx="7412301" cy="4169419"/>
          </a:xfrm>
        </p:spPr>
      </p:pic>
    </p:spTree>
    <p:extLst>
      <p:ext uri="{BB962C8B-B14F-4D97-AF65-F5344CB8AC3E}">
        <p14:creationId xmlns:p14="http://schemas.microsoft.com/office/powerpoint/2010/main" val="25659056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CEC57-7C14-7C1F-23C3-2DCBB238D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922" y="107818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12. How many reservations were made in each month of the year?</a:t>
            </a:r>
            <a:br>
              <a:rPr lang="en-US" sz="2000" dirty="0">
                <a:solidFill>
                  <a:srgbClr val="FF0000"/>
                </a:solidFill>
              </a:rPr>
            </a:br>
            <a:r>
              <a:rPr lang="en-US" sz="2000" dirty="0"/>
              <a:t>SELECT </a:t>
            </a:r>
            <a:br>
              <a:rPr lang="en-US" sz="2000" dirty="0"/>
            </a:br>
            <a:r>
              <a:rPr lang="en-US" sz="2000" dirty="0"/>
              <a:t>     SUBSTR(</a:t>
            </a:r>
            <a:r>
              <a:rPr lang="en-US" sz="2000" dirty="0" err="1"/>
              <a:t>arrival_date</a:t>
            </a:r>
            <a:r>
              <a:rPr lang="en-US" sz="2000" dirty="0"/>
              <a:t>, 6, 2) AS month,    </a:t>
            </a:r>
            <a:br>
              <a:rPr lang="en-US" sz="2000" dirty="0"/>
            </a:br>
            <a:r>
              <a:rPr lang="en-US" sz="2000" dirty="0"/>
              <a:t>COUNT(*) AS </a:t>
            </a:r>
            <a:r>
              <a:rPr lang="en-US" sz="2000" dirty="0" err="1"/>
              <a:t>num_reservations</a:t>
            </a:r>
            <a:br>
              <a:rPr lang="en-US" sz="2000" dirty="0"/>
            </a:br>
            <a:r>
              <a:rPr lang="en-US" sz="2000" dirty="0"/>
              <a:t>FROM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GROUP BY</a:t>
            </a:r>
            <a:br>
              <a:rPr lang="en-US" sz="2000" dirty="0"/>
            </a:br>
            <a:r>
              <a:rPr lang="en-US" sz="2000" dirty="0"/>
              <a:t>     SUBSTR(</a:t>
            </a:r>
            <a:r>
              <a:rPr lang="en-US" sz="2000" dirty="0" err="1"/>
              <a:t>arrival_date</a:t>
            </a:r>
            <a:r>
              <a:rPr lang="en-US" sz="2000" dirty="0"/>
              <a:t>, 6, 2)</a:t>
            </a:r>
            <a:br>
              <a:rPr lang="en-US" sz="2000" dirty="0"/>
            </a:br>
            <a:r>
              <a:rPr lang="en-US" sz="2000" dirty="0"/>
              <a:t>ORDER BY</a:t>
            </a:r>
            <a:br>
              <a:rPr lang="en-US" sz="2000" dirty="0"/>
            </a:br>
            <a:r>
              <a:rPr lang="en-US" sz="2000" dirty="0"/>
              <a:t>     month;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1193AE-9F52-5042-481A-2317D3F60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5843" y="2198688"/>
            <a:ext cx="7072488" cy="3978275"/>
          </a:xfrm>
        </p:spPr>
      </p:pic>
    </p:spTree>
    <p:extLst>
      <p:ext uri="{BB962C8B-B14F-4D97-AF65-F5344CB8AC3E}">
        <p14:creationId xmlns:p14="http://schemas.microsoft.com/office/powerpoint/2010/main" val="42748724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99740-0FC8-D637-5E4F-4C4F32528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493" y="100422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13. What is the average number of nights (both weekend and weekday) spent by guests for each room type?</a:t>
            </a:r>
            <a:br>
              <a:rPr lang="en-US" sz="2000" dirty="0">
                <a:solidFill>
                  <a:srgbClr val="FF0000"/>
                </a:solidFill>
              </a:rPr>
            </a:br>
            <a:r>
              <a:rPr lang="en-US" sz="2000" dirty="0"/>
              <a:t>SELECT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room_type_reserved</a:t>
            </a:r>
            <a:r>
              <a:rPr lang="en-US" sz="2000" dirty="0"/>
              <a:t>,</a:t>
            </a:r>
            <a:br>
              <a:rPr lang="en-US" sz="2000" dirty="0"/>
            </a:br>
            <a:r>
              <a:rPr lang="en-US" sz="2000" dirty="0"/>
              <a:t>    AVG(</a:t>
            </a:r>
            <a:r>
              <a:rPr lang="en-US" sz="2000" dirty="0" err="1"/>
              <a:t>no_of_weekend_nights</a:t>
            </a:r>
            <a:r>
              <a:rPr lang="en-US" sz="2000" dirty="0"/>
              <a:t> + </a:t>
            </a:r>
            <a:r>
              <a:rPr lang="en-US" sz="2000" dirty="0" err="1"/>
              <a:t>no_of_week_nights</a:t>
            </a:r>
            <a:r>
              <a:rPr lang="en-US" sz="2000" dirty="0"/>
              <a:t>) AS </a:t>
            </a:r>
            <a:r>
              <a:rPr lang="en-US" sz="2000" dirty="0" err="1"/>
              <a:t>avg_total_nights</a:t>
            </a:r>
            <a:br>
              <a:rPr lang="en-US" sz="2000" dirty="0"/>
            </a:br>
            <a:r>
              <a:rPr lang="en-US" sz="2000" dirty="0"/>
              <a:t>FROM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GROUP BY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room_type_reserved</a:t>
            </a:r>
            <a:r>
              <a:rPr lang="en-US" sz="2000" dirty="0"/>
              <a:t>;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14CEA7-0DA5-DA99-9525-173B9485B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9795" y="204193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4837197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0A855-5E8C-562B-7FDF-DB0DB3D82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877" y="195259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14. For reservations involving children, what is the most common room type, and what is the average</a:t>
            </a:r>
            <a:br>
              <a:rPr lang="en-US" sz="2000" dirty="0">
                <a:solidFill>
                  <a:srgbClr val="FF0000"/>
                </a:solidFill>
              </a:rPr>
            </a:br>
            <a:r>
              <a:rPr lang="en-US" sz="2000" dirty="0">
                <a:solidFill>
                  <a:srgbClr val="FF0000"/>
                </a:solidFill>
              </a:rPr>
              <a:t>price for that room type?</a:t>
            </a:r>
            <a:br>
              <a:rPr lang="en-US" sz="2000" dirty="0"/>
            </a:br>
            <a:r>
              <a:rPr lang="en-US" sz="2000" dirty="0"/>
              <a:t>SELECT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room_type_reserved</a:t>
            </a:r>
            <a:br>
              <a:rPr lang="en-US" sz="2000" dirty="0"/>
            </a:br>
            <a:r>
              <a:rPr lang="en-US" sz="2000" dirty="0"/>
              <a:t>    COUNT(*) AS </a:t>
            </a:r>
            <a:r>
              <a:rPr lang="en-US" sz="2000" dirty="0" err="1"/>
              <a:t>num_reservations</a:t>
            </a:r>
            <a:r>
              <a:rPr lang="en-US" sz="2000" dirty="0"/>
              <a:t>,</a:t>
            </a:r>
            <a:br>
              <a:rPr lang="en-US" sz="2000" dirty="0"/>
            </a:br>
            <a:r>
              <a:rPr lang="en-US" sz="2000" dirty="0"/>
              <a:t>    AVG(</a:t>
            </a:r>
            <a:r>
              <a:rPr lang="en-US" sz="2000" dirty="0" err="1"/>
              <a:t>avg_price_per_room</a:t>
            </a:r>
            <a:r>
              <a:rPr lang="en-US" sz="2000" dirty="0"/>
              <a:t>) AS </a:t>
            </a:r>
            <a:r>
              <a:rPr lang="en-US" sz="2000" dirty="0" err="1"/>
              <a:t>avg_price</a:t>
            </a:r>
            <a:br>
              <a:rPr lang="en-US" sz="2000" dirty="0"/>
            </a:br>
            <a:r>
              <a:rPr lang="en-US" sz="2000" dirty="0"/>
              <a:t>FROM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WHERE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no_of_children</a:t>
            </a:r>
            <a:r>
              <a:rPr lang="en-US" sz="2000" dirty="0"/>
              <a:t> &gt; 0</a:t>
            </a:r>
            <a:br>
              <a:rPr lang="en-US" sz="2000" dirty="0"/>
            </a:br>
            <a:r>
              <a:rPr lang="en-US" sz="2000" dirty="0"/>
              <a:t>GROUP BY </a:t>
            </a:r>
            <a:br>
              <a:rPr lang="en-US" sz="2000" dirty="0"/>
            </a:br>
            <a:r>
              <a:rPr lang="en-US" sz="2000" dirty="0"/>
              <a:t>      </a:t>
            </a:r>
            <a:r>
              <a:rPr lang="en-US" sz="2000" dirty="0" err="1"/>
              <a:t>room_type_reserved</a:t>
            </a:r>
            <a:br>
              <a:rPr lang="en-US" sz="2000" dirty="0"/>
            </a:br>
            <a:r>
              <a:rPr lang="en-US" sz="2000" dirty="0"/>
              <a:t>ORDER BY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num_reservations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DESCLIMIT 1;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8A2848-E074-4F4C-D02F-1BACE6EF15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1986" y="2506663"/>
            <a:ext cx="6524977" cy="3670300"/>
          </a:xfrm>
        </p:spPr>
      </p:pic>
    </p:spTree>
    <p:extLst>
      <p:ext uri="{BB962C8B-B14F-4D97-AF65-F5344CB8AC3E}">
        <p14:creationId xmlns:p14="http://schemas.microsoft.com/office/powerpoint/2010/main" val="269739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C3135-06D9-5101-2E7B-D92561166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49" y="1259861"/>
            <a:ext cx="9210368" cy="1660320"/>
          </a:xfrm>
        </p:spPr>
        <p:txBody>
          <a:bodyPr>
            <a:normAutofit fontScale="90000"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15. Find the market segment type that generates the highest average price per room?</a:t>
            </a:r>
            <a:br>
              <a:rPr lang="en-US" sz="2000" dirty="0">
                <a:solidFill>
                  <a:srgbClr val="FF0000"/>
                </a:solidFill>
              </a:rPr>
            </a:br>
            <a:r>
              <a:rPr lang="en-US" sz="2000" dirty="0"/>
              <a:t>SELECT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market_segment_type</a:t>
            </a:r>
            <a:r>
              <a:rPr lang="en-US" sz="2000" dirty="0"/>
              <a:t>,</a:t>
            </a:r>
            <a:br>
              <a:rPr lang="en-US" sz="2000" dirty="0"/>
            </a:br>
            <a:r>
              <a:rPr lang="en-US" sz="2000" dirty="0"/>
              <a:t>    AVG(</a:t>
            </a:r>
            <a:r>
              <a:rPr lang="en-US" sz="2000" dirty="0" err="1"/>
              <a:t>avg_price_per_room</a:t>
            </a:r>
            <a:r>
              <a:rPr lang="en-US" sz="2000" dirty="0"/>
              <a:t>) AS </a:t>
            </a:r>
            <a:r>
              <a:rPr lang="en-US" sz="2000" dirty="0" err="1"/>
              <a:t>avg_price_per_room</a:t>
            </a:r>
            <a:br>
              <a:rPr lang="en-US" sz="2000" dirty="0"/>
            </a:br>
            <a:r>
              <a:rPr lang="en-US" sz="2000" dirty="0"/>
              <a:t>FROM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hotelz</a:t>
            </a:r>
            <a:br>
              <a:rPr lang="en-US" sz="2000" dirty="0"/>
            </a:br>
            <a:r>
              <a:rPr lang="en-US" sz="2000" dirty="0"/>
              <a:t>GROUP BY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market_segment_type</a:t>
            </a:r>
            <a:br>
              <a:rPr lang="en-US" sz="2000" dirty="0"/>
            </a:br>
            <a:r>
              <a:rPr lang="en-US" sz="2000" dirty="0"/>
              <a:t>ORDER BY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avg_price_per_room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DESCLIMIT 1;</a:t>
            </a:r>
            <a:br>
              <a:rPr lang="en-US" sz="2000" dirty="0"/>
            </a:b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BD2D73-12EA-C928-3393-12A4B959F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4387" y="2084388"/>
            <a:ext cx="7275688" cy="4092575"/>
          </a:xfrm>
        </p:spPr>
      </p:pic>
    </p:spTree>
    <p:extLst>
      <p:ext uri="{BB962C8B-B14F-4D97-AF65-F5344CB8AC3E}">
        <p14:creationId xmlns:p14="http://schemas.microsoft.com/office/powerpoint/2010/main" val="23743837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>
            <a:extLst>
              <a:ext uri="{FF2B5EF4-FFF2-40B4-BE49-F238E27FC236}">
                <a16:creationId xmlns:a16="http://schemas.microsoft.com/office/drawing/2014/main" id="{685024AB-9FD9-AE1E-B16E-19A0318088D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927" y="969817"/>
            <a:ext cx="9347199" cy="4682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429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C1372-401B-237B-D160-5E03DD893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878" y="449110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/>
              <a:t>Dataset Details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The dataset includes the following columns:</a:t>
            </a:r>
          </a:p>
          <a:p>
            <a:r>
              <a:rPr lang="en-US" sz="2000" b="1" dirty="0" err="1"/>
              <a:t>Booking_ID</a:t>
            </a:r>
            <a:r>
              <a:rPr lang="en-US" sz="2000" dirty="0"/>
              <a:t>: A unique identifier for each hotel reservation.</a:t>
            </a:r>
          </a:p>
          <a:p>
            <a:r>
              <a:rPr lang="en-US" sz="2000" b="1" dirty="0" err="1"/>
              <a:t>no_of_adults</a:t>
            </a:r>
            <a:r>
              <a:rPr lang="en-US" sz="2000" dirty="0"/>
              <a:t>: The number of adults in the reservation.</a:t>
            </a:r>
          </a:p>
          <a:p>
            <a:r>
              <a:rPr lang="en-US" sz="2000" b="1" dirty="0" err="1"/>
              <a:t>no_of_children</a:t>
            </a:r>
            <a:r>
              <a:rPr lang="en-US" sz="2000" dirty="0"/>
              <a:t>: The number of children in the reservation.</a:t>
            </a:r>
          </a:p>
          <a:p>
            <a:r>
              <a:rPr lang="en-US" sz="2000" b="1" dirty="0" err="1"/>
              <a:t>no_of_weekend_nights</a:t>
            </a:r>
            <a:r>
              <a:rPr lang="en-US" sz="2000" dirty="0"/>
              <a:t>: The number of nights in the reservation that fall on weekends.</a:t>
            </a:r>
          </a:p>
          <a:p>
            <a:r>
              <a:rPr lang="en-US" sz="2000" b="1" dirty="0" err="1"/>
              <a:t>no_of_week_nights</a:t>
            </a:r>
            <a:r>
              <a:rPr lang="en-US" sz="2000" dirty="0"/>
              <a:t>: The number of nights in the reservation that fall on weekdays.</a:t>
            </a:r>
          </a:p>
          <a:p>
            <a:r>
              <a:rPr lang="en-US" sz="2000" b="1" dirty="0" err="1"/>
              <a:t>type_of_meal_plan</a:t>
            </a:r>
            <a:r>
              <a:rPr lang="en-US" sz="2000" dirty="0"/>
              <a:t>: The meal plan chosen by the guests.</a:t>
            </a:r>
          </a:p>
          <a:p>
            <a:r>
              <a:rPr lang="en-US" sz="2000" b="1" dirty="0" err="1"/>
              <a:t>room_type_reserved</a:t>
            </a:r>
            <a:r>
              <a:rPr lang="en-US" sz="2000" dirty="0"/>
              <a:t>: The type of room reserved by the guests.</a:t>
            </a:r>
          </a:p>
          <a:p>
            <a:r>
              <a:rPr lang="en-US" sz="2000" b="1" dirty="0" err="1"/>
              <a:t>lead_time</a:t>
            </a:r>
            <a:r>
              <a:rPr lang="en-US" sz="2000" dirty="0"/>
              <a:t>: The number of days between booking and arrival.</a:t>
            </a:r>
          </a:p>
          <a:p>
            <a:r>
              <a:rPr lang="en-US" sz="2000" b="1" dirty="0" err="1"/>
              <a:t>arrival_date</a:t>
            </a:r>
            <a:r>
              <a:rPr lang="en-US" sz="2000" dirty="0"/>
              <a:t>: The date of arrival.</a:t>
            </a:r>
          </a:p>
          <a:p>
            <a:r>
              <a:rPr lang="en-US" sz="2000" b="1" dirty="0" err="1"/>
              <a:t>market_segment_type</a:t>
            </a:r>
            <a:r>
              <a:rPr lang="en-US" sz="2000" dirty="0"/>
              <a:t>: The market segment to which the reservation belongs.</a:t>
            </a:r>
          </a:p>
          <a:p>
            <a:r>
              <a:rPr lang="en-US" sz="2000" b="1" dirty="0" err="1"/>
              <a:t>avg_price_per_room</a:t>
            </a:r>
            <a:r>
              <a:rPr lang="en-US" sz="2000" dirty="0"/>
              <a:t>: The average price per room in the reservation.</a:t>
            </a:r>
          </a:p>
          <a:p>
            <a:r>
              <a:rPr lang="en-US" sz="2000" b="1" dirty="0" err="1"/>
              <a:t>booking_status</a:t>
            </a:r>
            <a:r>
              <a:rPr lang="en-US" sz="2000" dirty="0"/>
              <a:t>: The status of the booking.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645923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AF6D5F0-0EC7-A1DC-7E8E-8C40DB5B18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817" y="2522393"/>
            <a:ext cx="3223491" cy="181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5D7FA5-5913-7C3B-6844-1762DB92B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309" y="2479316"/>
            <a:ext cx="3223491" cy="18993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1E1AB5-9083-8731-0933-05E8C3F52939}"/>
              </a:ext>
            </a:extLst>
          </p:cNvPr>
          <p:cNvSpPr txBox="1"/>
          <p:nvPr/>
        </p:nvSpPr>
        <p:spPr>
          <a:xfrm>
            <a:off x="6733309" y="2050350"/>
            <a:ext cx="3639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MySQL 8.0 Command Line Client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97DA5E-A635-B8F1-6B0B-5F0ACD70EF5A}"/>
              </a:ext>
            </a:extLst>
          </p:cNvPr>
          <p:cNvSpPr txBox="1"/>
          <p:nvPr/>
        </p:nvSpPr>
        <p:spPr>
          <a:xfrm>
            <a:off x="4433454" y="707683"/>
            <a:ext cx="2826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TOOLS USED</a:t>
            </a:r>
          </a:p>
        </p:txBody>
      </p:sp>
    </p:spTree>
    <p:extLst>
      <p:ext uri="{BB962C8B-B14F-4D97-AF65-F5344CB8AC3E}">
        <p14:creationId xmlns:p14="http://schemas.microsoft.com/office/powerpoint/2010/main" val="316264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E007EA-6A8F-1D90-F70C-8694977357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589145"/>
            <a:ext cx="6670050" cy="397540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CCA89D-889E-7987-4CB6-59261D988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4426" y="1589145"/>
            <a:ext cx="5289755" cy="39267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201E0E-EFAD-E651-451C-6E7CAC88A985}"/>
              </a:ext>
            </a:extLst>
          </p:cNvPr>
          <p:cNvSpPr txBox="1"/>
          <p:nvPr/>
        </p:nvSpPr>
        <p:spPr>
          <a:xfrm>
            <a:off x="2133599" y="647117"/>
            <a:ext cx="88157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STEP 1:  Connect MySQL command line and MySQL workbench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6D58C7-C5DC-BB56-145C-8974D26DB4E3}"/>
              </a:ext>
            </a:extLst>
          </p:cNvPr>
          <p:cNvSpPr txBox="1"/>
          <p:nvPr/>
        </p:nvSpPr>
        <p:spPr>
          <a:xfrm>
            <a:off x="727587" y="5767916"/>
            <a:ext cx="46801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Username:root</a:t>
            </a:r>
            <a:endParaRPr lang="en-IN" dirty="0"/>
          </a:p>
          <a:p>
            <a:r>
              <a:rPr lang="en-IN" dirty="0" err="1"/>
              <a:t>Password:root</a:t>
            </a:r>
            <a:endParaRPr lang="en-IN" dirty="0"/>
          </a:p>
          <a:p>
            <a:r>
              <a:rPr lang="en-IN" dirty="0"/>
              <a:t>Port:330</a:t>
            </a:r>
          </a:p>
        </p:txBody>
      </p:sp>
    </p:spTree>
    <p:extLst>
      <p:ext uri="{BB962C8B-B14F-4D97-AF65-F5344CB8AC3E}">
        <p14:creationId xmlns:p14="http://schemas.microsoft.com/office/powerpoint/2010/main" val="3522150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06F6-2DFF-91C6-CEAE-C0B9CF5AA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8" y="1691149"/>
            <a:ext cx="9318523" cy="453369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0152A-BB15-8DB0-C9E2-519ECDB87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709" y="534833"/>
            <a:ext cx="10409903" cy="1254638"/>
          </a:xfrm>
        </p:spPr>
        <p:txBody>
          <a:bodyPr>
            <a:normAutofit/>
          </a:bodyPr>
          <a:lstStyle/>
          <a:p>
            <a:r>
              <a:rPr lang="en-IN" dirty="0"/>
              <a:t>STEP 2:  Import Dataset </a:t>
            </a:r>
          </a:p>
          <a:p>
            <a:pPr marL="0" indent="0">
              <a:buNone/>
            </a:pPr>
            <a:r>
              <a:rPr lang="en-IN" dirty="0"/>
              <a:t>                  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7D7FE6-9839-8B99-4EA4-888710B52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835" y="1150374"/>
            <a:ext cx="10229462" cy="575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768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93F310-C212-F544-996E-72E0478D9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155"/>
            <a:ext cx="12192000" cy="6865988"/>
          </a:xfrm>
        </p:spPr>
      </p:pic>
    </p:spTree>
    <p:extLst>
      <p:ext uri="{BB962C8B-B14F-4D97-AF65-F5344CB8AC3E}">
        <p14:creationId xmlns:p14="http://schemas.microsoft.com/office/powerpoint/2010/main" val="1214970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5B43-3091-58DD-F6DA-7F08B5772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E20771-AA9D-9B6C-98B4-006184BF76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80885"/>
            <a:ext cx="11512437" cy="6475746"/>
          </a:xfrm>
        </p:spPr>
      </p:pic>
    </p:spTree>
    <p:extLst>
      <p:ext uri="{BB962C8B-B14F-4D97-AF65-F5344CB8AC3E}">
        <p14:creationId xmlns:p14="http://schemas.microsoft.com/office/powerpoint/2010/main" val="1936975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21F9-8B3F-4D14-51E8-11E2A774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E6A66A-0BFD-2F12-8FF9-78F8CCEFEE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48" y="102189"/>
            <a:ext cx="11651999" cy="6554249"/>
          </a:xfrm>
        </p:spPr>
      </p:pic>
    </p:spTree>
    <p:extLst>
      <p:ext uri="{BB962C8B-B14F-4D97-AF65-F5344CB8AC3E}">
        <p14:creationId xmlns:p14="http://schemas.microsoft.com/office/powerpoint/2010/main" val="64721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1396</Words>
  <Application>Microsoft Office PowerPoint</Application>
  <PresentationFormat>Widescreen</PresentationFormat>
  <Paragraphs>87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Arial Black</vt:lpstr>
      <vt:lpstr>Bahnschrift SemiBold SemiConden</vt:lpstr>
      <vt:lpstr>Calibri</vt:lpstr>
      <vt:lpstr>Calibri Light</vt:lpstr>
      <vt:lpstr>Office Theme</vt:lpstr>
      <vt:lpstr>HOTEL RESERVATION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Which meal plan is the most popular among guests? SELECT type_of_meal_plan, COUNT(*) AS num_guests FROM hotelz GROUP BY type_of_meal_plan ORDER BY num_guests DESCLIMIT 1;</vt:lpstr>
      <vt:lpstr>3. What is the average price per room for reservations involving children? SELECT AVG(avg_price_per_room) AS average_price_per_room_with_children FROM hotelzWHERE no_of_children &gt; 0;  </vt:lpstr>
      <vt:lpstr>4. How many reservations were made for the year 20XX (replace XX with the desired year)? My desired year is 2002 &amp; 2024 SELECT COUNT(*) AS reservations_for_year FROM hotelz WHERE SUBSTR(arrival_date, 1, 4) = '2002’;  - - YEAR 2002 SELECT COUNT(*) AS reservations_for_year FROM hotelz WHERE SUBSTR(arrival_date, 1, 4) = '2024’;  - -YEAR 2024</vt:lpstr>
      <vt:lpstr>5. What is the most commonly booked room type? SELECT room_type_reserved, COUNT(*) AS num_bookings FROM hotelz GROUP BY room_type_reserved ORDER BY num_bookings  DESCLIMIT 1;</vt:lpstr>
      <vt:lpstr>6. How many reservations fall on a weekend (no_of_weekend_nights &gt; 0)? SELECT COUNT(*) AS weekend_reservations FROM hotelz WHERE no_of_weekend_nights &gt; 0;</vt:lpstr>
      <vt:lpstr>7. What is the highest and lowest lead time for reservations? SELECT MAX(lead_time) AS highest_lead_time,                   MIN(lead_time) AS lowest_lead_time  FROM hotelz;</vt:lpstr>
      <vt:lpstr>8. What is the most common market segment type for reservations? SELECT market_segment_type, COUNT(*) AS num_reservations FROM hotelz GROUP BY market_segment_type ORDER BY num_reservations  DESCLIMIT 1;</vt:lpstr>
      <vt:lpstr>9. How many reservations have a booking status of "Confirmed"? SELECT COUNT(*) AS num_confirmed_reservations FROM hotelz WHERE booking_status = 'Confirmed';</vt:lpstr>
      <vt:lpstr>10. What is the total number of adults and children across all reservations? SELECT SUM(no_of_adults) AS total_adults,                SUM(no_of_children) AS total_children FROM hotelz;</vt:lpstr>
      <vt:lpstr>11. What is the average number of weekend nights for reservations involving children? SELECT AVG(no_of_weekend_nights) AS avg_weekend_nights_with_children FROM hotelz WHERE no_of_children &gt; 0;</vt:lpstr>
      <vt:lpstr>12. How many reservations were made in each month of the year? SELECT       SUBSTR(arrival_date, 6, 2) AS month,     COUNT(*) AS num_reservations FROM      hotelz GROUP BY      SUBSTR(arrival_date, 6, 2) ORDER BY      month;</vt:lpstr>
      <vt:lpstr>13. What is the average number of nights (both weekend and weekday) spent by guests for each room type? SELECT      room_type_reserved,     AVG(no_of_weekend_nights + no_of_week_nights) AS avg_total_nights FROM      hotelz GROUP BY      room_type_reserved;</vt:lpstr>
      <vt:lpstr>14. For reservations involving children, what is the most common room type, and what is the average price for that room type? SELECT      room_type_reserved     COUNT(*) AS num_reservations,     AVG(avg_price_per_room) AS avg_price FROM      hotelz WHERE      no_of_children &gt; 0 GROUP BY        room_type_reserved ORDER BY      num_reservations  DESCLIMIT 1;</vt:lpstr>
      <vt:lpstr>15. Find the market segment type that generates the highest average price per room? SELECT      market_segment_type,     AVG(avg_price_per_room) AS avg_price_per_room FROM      hotelz GROUP BY      market_segment_type ORDER BY      avg_price_per_room  DESCLIMIT 1;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RESERVATION ANALYSIS</dc:title>
  <dc:creator>DHIVYA PRABHA M</dc:creator>
  <cp:lastModifiedBy>DHIVYA PRABHA M</cp:lastModifiedBy>
  <cp:revision>3</cp:revision>
  <dcterms:created xsi:type="dcterms:W3CDTF">2024-05-18T16:42:32Z</dcterms:created>
  <dcterms:modified xsi:type="dcterms:W3CDTF">2024-05-18T18:39:59Z</dcterms:modified>
</cp:coreProperties>
</file>

<file path=docProps/thumbnail.jpeg>
</file>